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5"/>
  </p:notesMasterIdLst>
  <p:sldIdLst>
    <p:sldId id="426" r:id="rId2"/>
    <p:sldId id="433" r:id="rId3"/>
    <p:sldId id="481" r:id="rId4"/>
    <p:sldId id="471" r:id="rId5"/>
    <p:sldId id="475" r:id="rId6"/>
    <p:sldId id="470" r:id="rId7"/>
    <p:sldId id="490" r:id="rId8"/>
    <p:sldId id="487" r:id="rId9"/>
    <p:sldId id="480" r:id="rId10"/>
    <p:sldId id="491" r:id="rId11"/>
    <p:sldId id="492" r:id="rId12"/>
    <p:sldId id="483" r:id="rId13"/>
    <p:sldId id="434" r:id="rId14"/>
  </p:sldIdLst>
  <p:sldSz cx="9144000" cy="5143500" type="screen16x9"/>
  <p:notesSz cx="6858000" cy="9144000"/>
  <p:embeddedFontLst>
    <p:embeddedFont>
      <p:font typeface="Orly's Font 2" panose="020B0604020202020204" charset="0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Verdana" panose="020B0604030504040204" pitchFamily="34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29" autoAdjust="0"/>
    <p:restoredTop sz="67176" autoAdjust="0"/>
  </p:normalViewPr>
  <p:slideViewPr>
    <p:cSldViewPr>
      <p:cViewPr varScale="1">
        <p:scale>
          <a:sx n="37" d="100"/>
          <a:sy n="37" d="100"/>
        </p:scale>
        <p:origin x="-78" y="-408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find the triangles.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Which of these shapes cannot be a triangle because it does </a:t>
            </a:r>
            <a:r>
              <a:rPr lang="en-US" baseline="0" smtClean="0"/>
              <a:t>not have </a:t>
            </a:r>
            <a:r>
              <a:rPr lang="en-US" baseline="0" dirty="0" smtClean="0"/>
              <a:t>3 straight sides that meet at a corner or vertex?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Let’s take a look at the corners of each shape.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Do all of the sides meet to make corners in the first shape? Yes!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Do all of the sides meet to make corners in the second shape?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No, this shape does not have 3 corners; 2 of its sides do not meet.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It is not a closed shape, so it is not a triangle!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What about the third shape?  Do all of its sides meet?  Yes!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So, the only shape that is not a triangle, is the one in the middle.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Let’s look at the shapes from the beginning of the lesson.  Let’s find the triangles.</a:t>
            </a:r>
          </a:p>
          <a:p>
            <a:r>
              <a:rPr lang="en-US" dirty="0" smtClean="0"/>
              <a:t>First let’s get rid of any shapes that do not have straight sides.</a:t>
            </a:r>
          </a:p>
          <a:p>
            <a:r>
              <a:rPr lang="en-US" dirty="0" smtClean="0"/>
              <a:t>This shape on the right has one curved side.  So this cannot be a triangle.</a:t>
            </a:r>
          </a:p>
          <a:p>
            <a:r>
              <a:rPr lang="en-US" dirty="0" smtClean="0"/>
              <a:t>Do</a:t>
            </a:r>
            <a:r>
              <a:rPr lang="en-US" baseline="0" dirty="0" smtClean="0"/>
              <a:t> we have any shapes missing a corner, because it has sides that do not meet?</a:t>
            </a:r>
          </a:p>
          <a:p>
            <a:r>
              <a:rPr lang="en-US" baseline="0" dirty="0" smtClean="0"/>
              <a:t>Yes, here’s one!  So, it too cannot be a triangle.</a:t>
            </a:r>
          </a:p>
          <a:p>
            <a:r>
              <a:rPr lang="en-US" baseline="0" dirty="0" smtClean="0"/>
              <a:t>Do we have any shapes that do not have exactly 3 sides?</a:t>
            </a:r>
          </a:p>
          <a:p>
            <a:r>
              <a:rPr lang="en-US" baseline="0" dirty="0" smtClean="0"/>
              <a:t>No.   The first shape and the third shape </a:t>
            </a:r>
            <a:r>
              <a:rPr lang="en-US" i="1" baseline="0" dirty="0" smtClean="0"/>
              <a:t>are</a:t>
            </a:r>
            <a:r>
              <a:rPr lang="en-US" i="0" baseline="0" dirty="0" smtClean="0"/>
              <a:t> triangles!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As long as you follow three rules, you can identify or find a triangle.</a:t>
            </a:r>
          </a:p>
          <a:p>
            <a:r>
              <a:rPr lang="en-US" baseline="0" dirty="0" smtClean="0"/>
              <a:t>You have to be sure that your shape has 3 sides, that all of the sides are straight, and that all of the sides meet at a corner (or vertex).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When you are searching for a triangle, you must first know that triangles have 3 sides.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find the triangle.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Which of these shapes has 3 sides?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 shape in the middle has 3 sides, so it is the triangle.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Common</a:t>
            </a:r>
            <a:r>
              <a:rPr lang="en-US" baseline="0" dirty="0" smtClean="0"/>
              <a:t> Misunderstanding is that the sides of a triangle do not have to be straight.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All 3 sides of a triangle must be straight.  You can check to see if the sides are straight by using a straight edge or ruler, like this.</a:t>
            </a:r>
          </a:p>
          <a:p>
            <a:r>
              <a:rPr lang="en-US" baseline="0" dirty="0" smtClean="0"/>
              <a:t>I know that this bottom side is not straight, because it peeks out below my ruler</a:t>
            </a:r>
          </a:p>
          <a:p>
            <a:r>
              <a:rPr lang="en-US" baseline="0" dirty="0" smtClean="0"/>
              <a:t>or it is hidden underneath my ruler.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find the triangles.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Which of these shapes cannot be a triangle because it does not have 3 straight sides?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This shape on the left has one side that is curved, so it is not a triangle!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Another common misunderstanding</a:t>
            </a:r>
            <a:r>
              <a:rPr lang="en-US" baseline="0" dirty="0" smtClean="0"/>
              <a:t> is</a:t>
            </a:r>
            <a:r>
              <a:rPr lang="en-US" dirty="0" smtClean="0"/>
              <a:t> that the sides do not have to connect.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You have to make sure that all of the sides meet or connect at a corner, also called a vertex.</a:t>
            </a:r>
          </a:p>
          <a:p>
            <a:r>
              <a:rPr lang="en-US" baseline="0" dirty="0" smtClean="0"/>
              <a:t>It’s like closing a gate with a sheep inside; if your shape is closed, your sheep cannot get out!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328737" y="536362"/>
            <a:ext cx="6400800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Look at the shapes below.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19" name="Text Placeholder 1"/>
          <p:cNvSpPr txBox="1">
            <a:spLocks/>
          </p:cNvSpPr>
          <p:nvPr/>
        </p:nvSpPr>
        <p:spPr bwMode="auto">
          <a:xfrm>
            <a:off x="359532" y="3848730"/>
            <a:ext cx="84419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I know which ones are triangles?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3" name="Isosceles Triangle 2"/>
          <p:cNvSpPr/>
          <p:nvPr/>
        </p:nvSpPr>
        <p:spPr>
          <a:xfrm rot="10800000">
            <a:off x="503548" y="1279240"/>
            <a:ext cx="2003006" cy="2124236"/>
          </a:xfrm>
          <a:prstGeom prst="triangl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Right Triangle 4"/>
          <p:cNvSpPr/>
          <p:nvPr/>
        </p:nvSpPr>
        <p:spPr>
          <a:xfrm>
            <a:off x="4706754" y="1279240"/>
            <a:ext cx="2196244" cy="2212021"/>
          </a:xfrm>
          <a:prstGeom prst="rtTriangl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2506554" y="1268659"/>
            <a:ext cx="1656184" cy="1627759"/>
            <a:chOff x="2339752" y="2050726"/>
            <a:chExt cx="1656184" cy="1627759"/>
          </a:xfrm>
        </p:grpSpPr>
        <p:grpSp>
          <p:nvGrpSpPr>
            <p:cNvPr id="44" name="Group 43"/>
            <p:cNvGrpSpPr/>
            <p:nvPr/>
          </p:nvGrpSpPr>
          <p:grpSpPr>
            <a:xfrm>
              <a:off x="2339752" y="2050726"/>
              <a:ext cx="1656184" cy="1627759"/>
              <a:chOff x="2339752" y="2050726"/>
              <a:chExt cx="1656184" cy="1627759"/>
            </a:xfrm>
          </p:grpSpPr>
          <p:cxnSp>
            <p:nvCxnSpPr>
              <p:cNvPr id="18" name="Straight Connector 17"/>
              <p:cNvCxnSpPr/>
              <p:nvPr/>
            </p:nvCxnSpPr>
            <p:spPr>
              <a:xfrm flipV="1">
                <a:off x="2339752" y="2061307"/>
                <a:ext cx="792088" cy="1617178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H="1" flipV="1">
                <a:off x="3131840" y="2050726"/>
                <a:ext cx="864096" cy="1383928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5" name="Straight Connector 24"/>
            <p:cNvCxnSpPr/>
            <p:nvPr/>
          </p:nvCxnSpPr>
          <p:spPr>
            <a:xfrm>
              <a:off x="2339752" y="3678485"/>
              <a:ext cx="1656184" cy="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/>
          <p:cNvGrpSpPr/>
          <p:nvPr/>
        </p:nvGrpSpPr>
        <p:grpSpPr>
          <a:xfrm>
            <a:off x="6902998" y="1069604"/>
            <a:ext cx="1976264" cy="2916324"/>
            <a:chOff x="6736196" y="1851671"/>
            <a:chExt cx="1976264" cy="2916324"/>
          </a:xfrm>
        </p:grpSpPr>
        <p:cxnSp>
          <p:nvCxnSpPr>
            <p:cNvPr id="29" name="Straight Connector 28"/>
            <p:cNvCxnSpPr>
              <a:endCxn id="35" idx="0"/>
            </p:cNvCxnSpPr>
            <p:nvPr/>
          </p:nvCxnSpPr>
          <p:spPr>
            <a:xfrm flipV="1">
              <a:off x="6912260" y="1972263"/>
              <a:ext cx="232038" cy="1858622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>
              <a:endCxn id="35" idx="2"/>
            </p:cNvCxnSpPr>
            <p:nvPr/>
          </p:nvCxnSpPr>
          <p:spPr>
            <a:xfrm flipV="1">
              <a:off x="6912260" y="2925134"/>
              <a:ext cx="1722438" cy="905752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Arc 34"/>
            <p:cNvSpPr/>
            <p:nvPr/>
          </p:nvSpPr>
          <p:spPr>
            <a:xfrm rot="20135474">
              <a:off x="6736196" y="1851671"/>
              <a:ext cx="1976264" cy="2916324"/>
            </a:xfrm>
            <a:prstGeom prst="arc">
              <a:avLst>
                <a:gd name="adj1" fmla="val 16257902"/>
                <a:gd name="adj2" fmla="val 9006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9" grpId="0" build="p"/>
      <p:bldP spid="3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5868144" y="1716701"/>
            <a:ext cx="2916325" cy="2448272"/>
            <a:chOff x="1331640" y="1563638"/>
            <a:chExt cx="2916325" cy="2448272"/>
          </a:xfrm>
        </p:grpSpPr>
        <p:cxnSp>
          <p:nvCxnSpPr>
            <p:cNvPr id="6" name="Straight Connector 5"/>
            <p:cNvCxnSpPr/>
            <p:nvPr/>
          </p:nvCxnSpPr>
          <p:spPr>
            <a:xfrm flipH="1">
              <a:off x="1331640" y="1563638"/>
              <a:ext cx="972109" cy="2448272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2303748" y="1563638"/>
              <a:ext cx="1944216" cy="108012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1331640" y="1671650"/>
              <a:ext cx="2916325" cy="2340260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32" t="35705" r="30371" b="7661"/>
          <a:stretch/>
        </p:blipFill>
        <p:spPr>
          <a:xfrm rot="21332155" flipH="1">
            <a:off x="6910519" y="3035936"/>
            <a:ext cx="2171802" cy="1669515"/>
          </a:xfrm>
          <a:prstGeom prst="rect">
            <a:avLst/>
          </a:prstGeom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60398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find the triangles.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7" name="Half Frame 36"/>
          <p:cNvSpPr/>
          <p:nvPr/>
        </p:nvSpPr>
        <p:spPr>
          <a:xfrm rot="18378447" flipV="1">
            <a:off x="6726887" y="2112850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Half Frame 54"/>
          <p:cNvSpPr/>
          <p:nvPr/>
        </p:nvSpPr>
        <p:spPr>
          <a:xfrm rot="18378447" flipV="1">
            <a:off x="1335544" y="2816910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" name="Multiply 59"/>
          <p:cNvSpPr/>
          <p:nvPr/>
        </p:nvSpPr>
        <p:spPr>
          <a:xfrm>
            <a:off x="3774262" y="2439663"/>
            <a:ext cx="875396" cy="865728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Oval Callout 20"/>
          <p:cNvSpPr/>
          <p:nvPr/>
        </p:nvSpPr>
        <p:spPr>
          <a:xfrm>
            <a:off x="5400092" y="2283718"/>
            <a:ext cx="2448272" cy="1314238"/>
          </a:xfrm>
          <a:prstGeom prst="wedgeEllipseCallout">
            <a:avLst>
              <a:gd name="adj1" fmla="val 52433"/>
              <a:gd name="adj2" fmla="val 61064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08103" y="2499742"/>
            <a:ext cx="22695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Which one </a:t>
            </a:r>
            <a:b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does not have </a:t>
            </a:r>
            <a:b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 corners?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640336" y="2499742"/>
            <a:ext cx="20051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shape in the middle is not a triangle!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2951820" y="1635646"/>
            <a:ext cx="2916324" cy="3024336"/>
            <a:chOff x="2951820" y="1635646"/>
            <a:chExt cx="2916324" cy="3024336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2951820" y="2378994"/>
              <a:ext cx="1260140" cy="2280988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4211960" y="1635646"/>
              <a:ext cx="1656184" cy="3016029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3131840" y="1635646"/>
              <a:ext cx="2736304" cy="396044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ight Triangle 23"/>
          <p:cNvSpPr/>
          <p:nvPr/>
        </p:nvSpPr>
        <p:spPr>
          <a:xfrm>
            <a:off x="1007604" y="1136296"/>
            <a:ext cx="2412268" cy="2988332"/>
          </a:xfrm>
          <a:prstGeom prst="rtTriangl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Oval 48"/>
          <p:cNvSpPr/>
          <p:nvPr/>
        </p:nvSpPr>
        <p:spPr>
          <a:xfrm>
            <a:off x="753370" y="91556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782641" y="3870693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" name="Oval 55"/>
          <p:cNvSpPr/>
          <p:nvPr/>
        </p:nvSpPr>
        <p:spPr>
          <a:xfrm>
            <a:off x="3165638" y="3870693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" name="Oval 60"/>
          <p:cNvSpPr/>
          <p:nvPr/>
        </p:nvSpPr>
        <p:spPr>
          <a:xfrm>
            <a:off x="2589575" y="1779662"/>
            <a:ext cx="866301" cy="83279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2" name="Oval 61"/>
          <p:cNvSpPr/>
          <p:nvPr/>
        </p:nvSpPr>
        <p:spPr>
          <a:xfrm>
            <a:off x="5508103" y="1417411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3957726" y="4372644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Oval 63"/>
          <p:cNvSpPr/>
          <p:nvPr/>
        </p:nvSpPr>
        <p:spPr>
          <a:xfrm>
            <a:off x="8433340" y="163564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5" name="Oval 64"/>
          <p:cNvSpPr/>
          <p:nvPr/>
        </p:nvSpPr>
        <p:spPr>
          <a:xfrm>
            <a:off x="6586018" y="1519542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6" name="Oval 65"/>
          <p:cNvSpPr/>
          <p:nvPr/>
        </p:nvSpPr>
        <p:spPr>
          <a:xfrm>
            <a:off x="5613910" y="3904592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48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7" grpId="0" animBg="1"/>
      <p:bldP spid="55" grpId="0" animBg="1"/>
      <p:bldP spid="60" grpId="0" animBg="1"/>
      <p:bldP spid="21" grpId="0" animBg="1"/>
      <p:bldP spid="21" grpId="1" animBg="1"/>
      <p:bldP spid="21" grpId="2" animBg="1"/>
      <p:bldP spid="22" grpId="0"/>
      <p:bldP spid="22" grpId="1"/>
      <p:bldP spid="51" grpId="0"/>
      <p:bldP spid="24" grpId="0" animBg="1"/>
      <p:bldP spid="24" grpId="1" animBg="1"/>
      <p:bldP spid="49" grpId="0" animBg="1"/>
      <p:bldP spid="50" grpId="0" animBg="1"/>
      <p:bldP spid="56" grpId="0" animBg="1"/>
      <p:bldP spid="61" grpId="0" animBg="1"/>
      <p:bldP spid="61" grpId="1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"/>
          <p:cNvSpPr txBox="1">
            <a:spLocks/>
          </p:cNvSpPr>
          <p:nvPr/>
        </p:nvSpPr>
        <p:spPr bwMode="auto">
          <a:xfrm>
            <a:off x="1328737" y="824394"/>
            <a:ext cx="640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Look at the shapes below.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12" name="Text Placeholder 1"/>
          <p:cNvSpPr txBox="1">
            <a:spLocks/>
          </p:cNvSpPr>
          <p:nvPr/>
        </p:nvSpPr>
        <p:spPr bwMode="auto">
          <a:xfrm>
            <a:off x="389203" y="4227934"/>
            <a:ext cx="84419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Which ones are triangles?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35" name="Down Arrow 34"/>
          <p:cNvSpPr/>
          <p:nvPr/>
        </p:nvSpPr>
        <p:spPr>
          <a:xfrm rot="2396897">
            <a:off x="8357092" y="1213851"/>
            <a:ext cx="454916" cy="628887"/>
          </a:xfrm>
          <a:prstGeom prst="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Rectangle 6"/>
          <p:cNvSpPr>
            <a:spLocks noChangeArrowheads="1"/>
          </p:cNvSpPr>
          <p:nvPr/>
        </p:nvSpPr>
        <p:spPr bwMode="gray">
          <a:xfrm>
            <a:off x="2033877" y="2563039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gray">
          <a:xfrm>
            <a:off x="503548" y="2599043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41" name="Rectangle 6"/>
          <p:cNvSpPr>
            <a:spLocks noChangeArrowheads="1"/>
          </p:cNvSpPr>
          <p:nvPr/>
        </p:nvSpPr>
        <p:spPr bwMode="gray">
          <a:xfrm>
            <a:off x="1272674" y="1266895"/>
            <a:ext cx="52701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gray">
          <a:xfrm>
            <a:off x="5879181" y="2245705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43" name="Rectangle 6"/>
          <p:cNvSpPr>
            <a:spLocks noChangeArrowheads="1"/>
          </p:cNvSpPr>
          <p:nvPr/>
        </p:nvSpPr>
        <p:spPr bwMode="gray">
          <a:xfrm>
            <a:off x="5400092" y="3751171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45" name="Rectangle 6"/>
          <p:cNvSpPr>
            <a:spLocks noChangeArrowheads="1"/>
          </p:cNvSpPr>
          <p:nvPr/>
        </p:nvSpPr>
        <p:spPr bwMode="gray">
          <a:xfrm>
            <a:off x="4369018" y="2231534"/>
            <a:ext cx="52701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52" name="Isosceles Triangle 51"/>
          <p:cNvSpPr/>
          <p:nvPr/>
        </p:nvSpPr>
        <p:spPr>
          <a:xfrm rot="10800000">
            <a:off x="503548" y="1773274"/>
            <a:ext cx="2003006" cy="2124236"/>
          </a:xfrm>
          <a:prstGeom prst="triangl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3" name="Right Triangle 52"/>
          <p:cNvSpPr/>
          <p:nvPr/>
        </p:nvSpPr>
        <p:spPr>
          <a:xfrm>
            <a:off x="4706754" y="1513777"/>
            <a:ext cx="2196244" cy="2212021"/>
          </a:xfrm>
          <a:prstGeom prst="rtTriangl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2506554" y="1762693"/>
            <a:ext cx="1656184" cy="1627759"/>
            <a:chOff x="2339752" y="2050726"/>
            <a:chExt cx="1656184" cy="1627759"/>
          </a:xfrm>
        </p:grpSpPr>
        <p:grpSp>
          <p:nvGrpSpPr>
            <p:cNvPr id="55" name="Group 54"/>
            <p:cNvGrpSpPr/>
            <p:nvPr/>
          </p:nvGrpSpPr>
          <p:grpSpPr>
            <a:xfrm>
              <a:off x="2339752" y="2050726"/>
              <a:ext cx="1656184" cy="1627759"/>
              <a:chOff x="2339752" y="2050726"/>
              <a:chExt cx="1656184" cy="1627759"/>
            </a:xfrm>
          </p:grpSpPr>
          <p:cxnSp>
            <p:nvCxnSpPr>
              <p:cNvPr id="57" name="Straight Connector 56"/>
              <p:cNvCxnSpPr/>
              <p:nvPr/>
            </p:nvCxnSpPr>
            <p:spPr>
              <a:xfrm flipV="1">
                <a:off x="2339752" y="2061307"/>
                <a:ext cx="792088" cy="1617178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 flipH="1" flipV="1">
                <a:off x="3131840" y="2050726"/>
                <a:ext cx="864096" cy="1383928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6" name="Straight Connector 55"/>
            <p:cNvCxnSpPr/>
            <p:nvPr/>
          </p:nvCxnSpPr>
          <p:spPr>
            <a:xfrm>
              <a:off x="2339752" y="3678485"/>
              <a:ext cx="1656184" cy="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 58"/>
          <p:cNvGrpSpPr/>
          <p:nvPr/>
        </p:nvGrpSpPr>
        <p:grpSpPr>
          <a:xfrm>
            <a:off x="6902998" y="1563638"/>
            <a:ext cx="1976264" cy="2916324"/>
            <a:chOff x="6736196" y="1851671"/>
            <a:chExt cx="1976264" cy="2916324"/>
          </a:xfrm>
        </p:grpSpPr>
        <p:cxnSp>
          <p:nvCxnSpPr>
            <p:cNvPr id="60" name="Straight Connector 59"/>
            <p:cNvCxnSpPr>
              <a:endCxn id="62" idx="0"/>
            </p:cNvCxnSpPr>
            <p:nvPr/>
          </p:nvCxnSpPr>
          <p:spPr>
            <a:xfrm flipV="1">
              <a:off x="6912260" y="1972263"/>
              <a:ext cx="232038" cy="1858622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>
              <a:endCxn id="62" idx="2"/>
            </p:cNvCxnSpPr>
            <p:nvPr/>
          </p:nvCxnSpPr>
          <p:spPr>
            <a:xfrm flipV="1">
              <a:off x="6912260" y="2925134"/>
              <a:ext cx="1722438" cy="905752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Arc 61"/>
            <p:cNvSpPr/>
            <p:nvPr/>
          </p:nvSpPr>
          <p:spPr>
            <a:xfrm rot="20135474">
              <a:off x="6736196" y="1851671"/>
              <a:ext cx="1976264" cy="2916324"/>
            </a:xfrm>
            <a:prstGeom prst="arc">
              <a:avLst>
                <a:gd name="adj1" fmla="val 16257902"/>
                <a:gd name="adj2" fmla="val 9006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3" name="Picture 3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738">
            <a:off x="6817314" y="2070780"/>
            <a:ext cx="2347880" cy="36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Multiply 33"/>
          <p:cNvSpPr/>
          <p:nvPr/>
        </p:nvSpPr>
        <p:spPr>
          <a:xfrm>
            <a:off x="6910532" y="1658617"/>
            <a:ext cx="1890968" cy="1966799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3697061" y="2807582"/>
            <a:ext cx="866301" cy="832798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Multiply 36"/>
          <p:cNvSpPr/>
          <p:nvPr/>
        </p:nvSpPr>
        <p:spPr>
          <a:xfrm>
            <a:off x="2389162" y="1773274"/>
            <a:ext cx="1890968" cy="1966799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Half Frame 45"/>
          <p:cNvSpPr/>
          <p:nvPr/>
        </p:nvSpPr>
        <p:spPr>
          <a:xfrm rot="18378447" flipV="1">
            <a:off x="863003" y="1659858"/>
            <a:ext cx="1510190" cy="1010873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Half Frame 46"/>
          <p:cNvSpPr/>
          <p:nvPr/>
        </p:nvSpPr>
        <p:spPr>
          <a:xfrm rot="18378447" flipV="1">
            <a:off x="4613520" y="2031808"/>
            <a:ext cx="1595095" cy="984227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74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2" grpId="0"/>
      <p:bldP spid="35" grpId="0" animBg="1"/>
      <p:bldP spid="35" grpId="1" animBg="1"/>
      <p:bldP spid="38" grpId="0"/>
      <p:bldP spid="39" grpId="0"/>
      <p:bldP spid="41" grpId="0"/>
      <p:bldP spid="42" grpId="0"/>
      <p:bldP spid="43" grpId="0"/>
      <p:bldP spid="45" grpId="0"/>
      <p:bldP spid="52" grpId="0" animBg="1"/>
      <p:bldP spid="53" grpId="0" animBg="1"/>
      <p:bldP spid="34" grpId="0" animBg="1"/>
      <p:bldP spid="36" grpId="0" animBg="1"/>
      <p:bldP spid="36" grpId="1" animBg="1"/>
      <p:bldP spid="37" grpId="0" animBg="1"/>
      <p:bldP spid="46" grpId="0" animBg="1"/>
      <p:bldP spid="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87574"/>
            <a:ext cx="7315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You can identify a triangle!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gray">
          <a:xfrm>
            <a:off x="1641171" y="1894668"/>
            <a:ext cx="4466287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Triangles have 3 sides.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gray">
          <a:xfrm>
            <a:off x="1115616" y="1740507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gray">
          <a:xfrm>
            <a:off x="1641171" y="2784912"/>
            <a:ext cx="4208203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All sides are straight.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gray">
          <a:xfrm>
            <a:off x="1115616" y="2630751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gray">
          <a:xfrm>
            <a:off x="1641171" y="3684662"/>
            <a:ext cx="5182829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All sides meet at a corner.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gray">
          <a:xfrm>
            <a:off x="1115616" y="3530501"/>
            <a:ext cx="54053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5440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3" grpId="0"/>
      <p:bldP spid="15" grpId="0"/>
      <p:bldP spid="18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3588" y="1059582"/>
            <a:ext cx="7429500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identify triangles </a:t>
            </a:r>
            <a:b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finding shapes with </a:t>
            </a:r>
            <a:b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 straight sides that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meet at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 corners.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915566"/>
            <a:ext cx="69723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identify triangles </a:t>
            </a:r>
            <a:b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finding shapes with </a:t>
            </a:r>
            <a:b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 straight sides that </a:t>
            </a:r>
            <a:b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meet at 3 corners.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671900" y="608370"/>
            <a:ext cx="48245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triangle has 3 sides!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1835696" y="1275606"/>
            <a:ext cx="2736304" cy="2840193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 flipV="1">
            <a:off x="4572000" y="1275606"/>
            <a:ext cx="2736304" cy="2840193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835696" y="4115799"/>
            <a:ext cx="5472608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6"/>
          <p:cNvSpPr>
            <a:spLocks noChangeArrowheads="1"/>
          </p:cNvSpPr>
          <p:nvPr/>
        </p:nvSpPr>
        <p:spPr bwMode="gray">
          <a:xfrm>
            <a:off x="2663788" y="2071177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gray">
          <a:xfrm>
            <a:off x="6085298" y="2035173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28" name="Rectangle 6"/>
          <p:cNvSpPr>
            <a:spLocks noChangeArrowheads="1"/>
          </p:cNvSpPr>
          <p:nvPr/>
        </p:nvSpPr>
        <p:spPr bwMode="gray">
          <a:xfrm>
            <a:off x="4286369" y="4322589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58713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9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60398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find the triangle.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gray">
          <a:xfrm>
            <a:off x="1520696" y="1527634"/>
            <a:ext cx="325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gray">
          <a:xfrm>
            <a:off x="4211960" y="3463139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6" t="38492" r="30494" b="7425"/>
          <a:stretch/>
        </p:blipFill>
        <p:spPr>
          <a:xfrm flipH="1">
            <a:off x="6984268" y="3143454"/>
            <a:ext cx="2130082" cy="1588536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612690" y="1972857"/>
            <a:ext cx="2196244" cy="229108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Regular Pentagon 38"/>
          <p:cNvSpPr/>
          <p:nvPr/>
        </p:nvSpPr>
        <p:spPr>
          <a:xfrm rot="19830370">
            <a:off x="4798267" y="1576551"/>
            <a:ext cx="2412268" cy="2245188"/>
          </a:xfrm>
          <a:prstGeom prst="pentagon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Isosceles Triangle 39"/>
          <p:cNvSpPr/>
          <p:nvPr/>
        </p:nvSpPr>
        <p:spPr>
          <a:xfrm>
            <a:off x="2879812" y="2341242"/>
            <a:ext cx="2298485" cy="2390748"/>
          </a:xfrm>
          <a:prstGeom prst="triangl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Rectangle 6"/>
          <p:cNvSpPr>
            <a:spLocks noChangeArrowheads="1"/>
          </p:cNvSpPr>
          <p:nvPr/>
        </p:nvSpPr>
        <p:spPr bwMode="gray">
          <a:xfrm>
            <a:off x="2808934" y="2733676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gray">
          <a:xfrm>
            <a:off x="1502077" y="4322589"/>
            <a:ext cx="4443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43" name="Rectangle 6"/>
          <p:cNvSpPr>
            <a:spLocks noChangeArrowheads="1"/>
          </p:cNvSpPr>
          <p:nvPr/>
        </p:nvSpPr>
        <p:spPr bwMode="gray">
          <a:xfrm>
            <a:off x="179512" y="2733675"/>
            <a:ext cx="52701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sp>
        <p:nvSpPr>
          <p:cNvPr id="44" name="Rectangle 6"/>
          <p:cNvSpPr>
            <a:spLocks noChangeArrowheads="1"/>
          </p:cNvSpPr>
          <p:nvPr/>
        </p:nvSpPr>
        <p:spPr bwMode="gray">
          <a:xfrm>
            <a:off x="3454182" y="3463139"/>
            <a:ext cx="325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45" name="Rectangle 6"/>
          <p:cNvSpPr>
            <a:spLocks noChangeArrowheads="1"/>
          </p:cNvSpPr>
          <p:nvPr/>
        </p:nvSpPr>
        <p:spPr bwMode="gray">
          <a:xfrm>
            <a:off x="3807679" y="4291231"/>
            <a:ext cx="442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46" name="Rectangle 6"/>
          <p:cNvSpPr>
            <a:spLocks noChangeArrowheads="1"/>
          </p:cNvSpPr>
          <p:nvPr/>
        </p:nvSpPr>
        <p:spPr bwMode="gray">
          <a:xfrm>
            <a:off x="4786054" y="1962808"/>
            <a:ext cx="325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47" name="Rectangle 6"/>
          <p:cNvSpPr>
            <a:spLocks noChangeArrowheads="1"/>
          </p:cNvSpPr>
          <p:nvPr/>
        </p:nvSpPr>
        <p:spPr bwMode="gray">
          <a:xfrm>
            <a:off x="7022938" y="2148901"/>
            <a:ext cx="4443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48" name="Rectangle 6"/>
          <p:cNvSpPr>
            <a:spLocks noChangeArrowheads="1"/>
          </p:cNvSpPr>
          <p:nvPr/>
        </p:nvSpPr>
        <p:spPr bwMode="gray">
          <a:xfrm>
            <a:off x="6472548" y="3650585"/>
            <a:ext cx="4219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4</a:t>
            </a:r>
          </a:p>
        </p:txBody>
      </p:sp>
      <p:sp>
        <p:nvSpPr>
          <p:cNvPr id="49" name="Rectangle 6"/>
          <p:cNvSpPr>
            <a:spLocks noChangeArrowheads="1"/>
          </p:cNvSpPr>
          <p:nvPr/>
        </p:nvSpPr>
        <p:spPr bwMode="gray">
          <a:xfrm>
            <a:off x="5976156" y="1311610"/>
            <a:ext cx="4443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50" name="Rectangle 6"/>
          <p:cNvSpPr>
            <a:spLocks noChangeArrowheads="1"/>
          </p:cNvSpPr>
          <p:nvPr/>
        </p:nvSpPr>
        <p:spPr bwMode="gray">
          <a:xfrm>
            <a:off x="4968044" y="3571151"/>
            <a:ext cx="45397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</a:rPr>
              <a:t>5</a:t>
            </a:r>
          </a:p>
        </p:txBody>
      </p:sp>
      <p:sp>
        <p:nvSpPr>
          <p:cNvPr id="21" name="Oval Callout 20"/>
          <p:cNvSpPr/>
          <p:nvPr/>
        </p:nvSpPr>
        <p:spPr>
          <a:xfrm>
            <a:off x="6004401" y="2441288"/>
            <a:ext cx="1915971" cy="1314238"/>
          </a:xfrm>
          <a:prstGeom prst="wedgeEllipseCallout">
            <a:avLst>
              <a:gd name="adj1" fmla="val 49560"/>
              <a:gd name="adj2" fmla="val 53928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90836" y="2825519"/>
            <a:ext cx="1743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Which one has 3 sides?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141268" y="2696936"/>
            <a:ext cx="1743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shape in the middle is the triangle!</a:t>
            </a:r>
          </a:p>
        </p:txBody>
      </p:sp>
      <p:sp>
        <p:nvSpPr>
          <p:cNvPr id="52" name="Half Frame 51"/>
          <p:cNvSpPr/>
          <p:nvPr/>
        </p:nvSpPr>
        <p:spPr>
          <a:xfrm rot="18378447" flipV="1">
            <a:off x="3612175" y="1397869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6" grpId="0"/>
      <p:bldP spid="17" grpId="0"/>
      <p:bldP spid="38" grpId="0" animBg="1"/>
      <p:bldP spid="39" grpId="0" animBg="1"/>
      <p:bldP spid="40" grpId="0" animBg="1"/>
      <p:bldP spid="40" grpId="1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21" grpId="0" animBg="1"/>
      <p:bldP spid="21" grpId="1" animBg="1"/>
      <p:bldP spid="21" grpId="2" animBg="1"/>
      <p:bldP spid="22" grpId="0"/>
      <p:bldP spid="22" grpId="1"/>
      <p:bldP spid="51" grpId="0"/>
      <p:bldP spid="5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31" t="32869" r="35145" b="9391"/>
          <a:stretch/>
        </p:blipFill>
        <p:spPr>
          <a:xfrm>
            <a:off x="914400" y="1812571"/>
            <a:ext cx="2881521" cy="3057893"/>
          </a:xfrm>
          <a:prstGeom prst="rect">
            <a:avLst/>
          </a:prstGeom>
        </p:spPr>
      </p:pic>
      <p:sp>
        <p:nvSpPr>
          <p:cNvPr id="13" name="Cloud Callout 12"/>
          <p:cNvSpPr/>
          <p:nvPr/>
        </p:nvSpPr>
        <p:spPr>
          <a:xfrm>
            <a:off x="2753438" y="1098597"/>
            <a:ext cx="2732962" cy="1427947"/>
          </a:xfrm>
          <a:prstGeom prst="cloudCallout">
            <a:avLst>
              <a:gd name="adj1" fmla="val -45061"/>
              <a:gd name="adj2" fmla="val 4959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71800" y="1428750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Still a triangle with a curved side?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5667022" y="971550"/>
            <a:ext cx="2448278" cy="2787108"/>
            <a:chOff x="5667022" y="971550"/>
            <a:chExt cx="2448278" cy="2787108"/>
          </a:xfrm>
        </p:grpSpPr>
        <p:cxnSp>
          <p:nvCxnSpPr>
            <p:cNvPr id="4" name="Straight Connector 3"/>
            <p:cNvCxnSpPr/>
            <p:nvPr/>
          </p:nvCxnSpPr>
          <p:spPr>
            <a:xfrm flipV="1">
              <a:off x="5681262" y="971550"/>
              <a:ext cx="1291038" cy="2514601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H="1" flipV="1">
              <a:off x="6972300" y="971550"/>
              <a:ext cx="1143000" cy="2514601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Freeform 36"/>
            <p:cNvSpPr/>
            <p:nvPr/>
          </p:nvSpPr>
          <p:spPr>
            <a:xfrm>
              <a:off x="5667022" y="3454400"/>
              <a:ext cx="2448278" cy="304258"/>
            </a:xfrm>
            <a:custGeom>
              <a:avLst/>
              <a:gdLst>
                <a:gd name="connsiteX0" fmla="*/ 0 w 2508224"/>
                <a:gd name="connsiteY0" fmla="*/ 0 h 304258"/>
                <a:gd name="connsiteX1" fmla="*/ 733778 w 2508224"/>
                <a:gd name="connsiteY1" fmla="*/ 225778 h 304258"/>
                <a:gd name="connsiteX2" fmla="*/ 1659467 w 2508224"/>
                <a:gd name="connsiteY2" fmla="*/ 293511 h 304258"/>
                <a:gd name="connsiteX3" fmla="*/ 2449689 w 2508224"/>
                <a:gd name="connsiteY3" fmla="*/ 22578 h 304258"/>
                <a:gd name="connsiteX4" fmla="*/ 2449689 w 2508224"/>
                <a:gd name="connsiteY4" fmla="*/ 33867 h 304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224" h="304258">
                  <a:moveTo>
                    <a:pt x="0" y="0"/>
                  </a:moveTo>
                  <a:cubicBezTo>
                    <a:pt x="228600" y="88429"/>
                    <a:pt x="457200" y="176859"/>
                    <a:pt x="733778" y="225778"/>
                  </a:cubicBezTo>
                  <a:cubicBezTo>
                    <a:pt x="1010356" y="274697"/>
                    <a:pt x="1373482" y="327378"/>
                    <a:pt x="1659467" y="293511"/>
                  </a:cubicBezTo>
                  <a:cubicBezTo>
                    <a:pt x="1945452" y="259644"/>
                    <a:pt x="2317985" y="65852"/>
                    <a:pt x="2449689" y="22578"/>
                  </a:cubicBezTo>
                  <a:cubicBezTo>
                    <a:pt x="2581393" y="-20696"/>
                    <a:pt x="2449689" y="33867"/>
                    <a:pt x="2449689" y="33867"/>
                  </a:cubicBezTo>
                </a:path>
              </a:pathLst>
            </a:cu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Multiply 17"/>
          <p:cNvSpPr/>
          <p:nvPr/>
        </p:nvSpPr>
        <p:spPr>
          <a:xfrm>
            <a:off x="5146322" y="743617"/>
            <a:ext cx="3605477" cy="3988556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72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30554">
            <a:off x="3515456" y="2595277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698376" y="843558"/>
            <a:ext cx="78340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All 3 sides of a triangle must be straight!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Rectangle 1"/>
          <p:cNvSpPr/>
          <p:nvPr/>
        </p:nvSpPr>
        <p:spPr>
          <a:xfrm rot="7038470">
            <a:off x="1662996" y="2697282"/>
            <a:ext cx="3455313" cy="388775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002064" y="1571871"/>
            <a:ext cx="2448278" cy="2787108"/>
            <a:chOff x="5667022" y="971550"/>
            <a:chExt cx="2448278" cy="2787108"/>
          </a:xfrm>
        </p:grpSpPr>
        <p:cxnSp>
          <p:nvCxnSpPr>
            <p:cNvPr id="10" name="Straight Connector 9"/>
            <p:cNvCxnSpPr/>
            <p:nvPr/>
          </p:nvCxnSpPr>
          <p:spPr>
            <a:xfrm flipV="1">
              <a:off x="5681262" y="971550"/>
              <a:ext cx="1291038" cy="2514601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 flipV="1">
              <a:off x="6972300" y="971550"/>
              <a:ext cx="1143000" cy="2514601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Freeform 11"/>
            <p:cNvSpPr/>
            <p:nvPr/>
          </p:nvSpPr>
          <p:spPr>
            <a:xfrm>
              <a:off x="5667022" y="3454400"/>
              <a:ext cx="2448278" cy="304258"/>
            </a:xfrm>
            <a:custGeom>
              <a:avLst/>
              <a:gdLst>
                <a:gd name="connsiteX0" fmla="*/ 0 w 2508224"/>
                <a:gd name="connsiteY0" fmla="*/ 0 h 304258"/>
                <a:gd name="connsiteX1" fmla="*/ 733778 w 2508224"/>
                <a:gd name="connsiteY1" fmla="*/ 225778 h 304258"/>
                <a:gd name="connsiteX2" fmla="*/ 1659467 w 2508224"/>
                <a:gd name="connsiteY2" fmla="*/ 293511 h 304258"/>
                <a:gd name="connsiteX3" fmla="*/ 2449689 w 2508224"/>
                <a:gd name="connsiteY3" fmla="*/ 22578 h 304258"/>
                <a:gd name="connsiteX4" fmla="*/ 2449689 w 2508224"/>
                <a:gd name="connsiteY4" fmla="*/ 33867 h 304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224" h="304258">
                  <a:moveTo>
                    <a:pt x="0" y="0"/>
                  </a:moveTo>
                  <a:cubicBezTo>
                    <a:pt x="228600" y="88429"/>
                    <a:pt x="457200" y="176859"/>
                    <a:pt x="733778" y="225778"/>
                  </a:cubicBezTo>
                  <a:cubicBezTo>
                    <a:pt x="1010356" y="274697"/>
                    <a:pt x="1373482" y="327378"/>
                    <a:pt x="1659467" y="293511"/>
                  </a:cubicBezTo>
                  <a:cubicBezTo>
                    <a:pt x="1945452" y="259644"/>
                    <a:pt x="2317985" y="65852"/>
                    <a:pt x="2449689" y="22578"/>
                  </a:cubicBezTo>
                  <a:cubicBezTo>
                    <a:pt x="2581393" y="-20696"/>
                    <a:pt x="2449689" y="33867"/>
                    <a:pt x="2449689" y="33867"/>
                  </a:cubicBezTo>
                </a:path>
              </a:pathLst>
            </a:cu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Half Frame 12"/>
          <p:cNvSpPr/>
          <p:nvPr/>
        </p:nvSpPr>
        <p:spPr>
          <a:xfrm rot="18378447" flipV="1">
            <a:off x="2312179" y="2204346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Half Frame 13"/>
          <p:cNvSpPr/>
          <p:nvPr/>
        </p:nvSpPr>
        <p:spPr>
          <a:xfrm rot="18378447" flipV="1">
            <a:off x="5494777" y="2204347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2403" y="3684620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341" y="4054721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Multiply 16"/>
          <p:cNvSpPr/>
          <p:nvPr/>
        </p:nvSpPr>
        <p:spPr>
          <a:xfrm>
            <a:off x="3869644" y="4238836"/>
            <a:ext cx="875396" cy="865728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Multiply 17"/>
          <p:cNvSpPr/>
          <p:nvPr/>
        </p:nvSpPr>
        <p:spPr>
          <a:xfrm>
            <a:off x="3788504" y="3251756"/>
            <a:ext cx="875396" cy="865728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animBg="1"/>
      <p:bldP spid="2" grpId="1" animBg="1"/>
      <p:bldP spid="13" grpId="0" animBg="1"/>
      <p:bldP spid="14" grpId="0" animBg="1"/>
      <p:bldP spid="17" grpId="0" animBg="1"/>
      <p:bldP spid="17" grpId="1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60398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find the triangles.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0" name="Isosceles Triangle 39"/>
          <p:cNvSpPr/>
          <p:nvPr/>
        </p:nvSpPr>
        <p:spPr>
          <a:xfrm rot="9491473">
            <a:off x="2753618" y="2216608"/>
            <a:ext cx="3035761" cy="2390748"/>
          </a:xfrm>
          <a:prstGeom prst="triangl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" name="Right Triangle 1"/>
          <p:cNvSpPr/>
          <p:nvPr/>
        </p:nvSpPr>
        <p:spPr>
          <a:xfrm rot="8090844">
            <a:off x="5351224" y="2391745"/>
            <a:ext cx="3276364" cy="1862456"/>
          </a:xfrm>
          <a:prstGeom prst="rtTriangl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0" name="Group 29"/>
          <p:cNvGrpSpPr/>
          <p:nvPr/>
        </p:nvGrpSpPr>
        <p:grpSpPr>
          <a:xfrm rot="10800000">
            <a:off x="323528" y="1504800"/>
            <a:ext cx="2448278" cy="2787108"/>
            <a:chOff x="5667022" y="971550"/>
            <a:chExt cx="2448278" cy="2787108"/>
          </a:xfrm>
        </p:grpSpPr>
        <p:cxnSp>
          <p:nvCxnSpPr>
            <p:cNvPr id="31" name="Straight Connector 30"/>
            <p:cNvCxnSpPr/>
            <p:nvPr/>
          </p:nvCxnSpPr>
          <p:spPr>
            <a:xfrm flipV="1">
              <a:off x="5681262" y="971550"/>
              <a:ext cx="1291038" cy="2514601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 flipV="1">
              <a:off x="6972300" y="971550"/>
              <a:ext cx="1143000" cy="2514601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Freeform 32"/>
            <p:cNvSpPr/>
            <p:nvPr/>
          </p:nvSpPr>
          <p:spPr>
            <a:xfrm>
              <a:off x="5667022" y="3454400"/>
              <a:ext cx="2448278" cy="304258"/>
            </a:xfrm>
            <a:custGeom>
              <a:avLst/>
              <a:gdLst>
                <a:gd name="connsiteX0" fmla="*/ 0 w 2508224"/>
                <a:gd name="connsiteY0" fmla="*/ 0 h 304258"/>
                <a:gd name="connsiteX1" fmla="*/ 733778 w 2508224"/>
                <a:gd name="connsiteY1" fmla="*/ 225778 h 304258"/>
                <a:gd name="connsiteX2" fmla="*/ 1659467 w 2508224"/>
                <a:gd name="connsiteY2" fmla="*/ 293511 h 304258"/>
                <a:gd name="connsiteX3" fmla="*/ 2449689 w 2508224"/>
                <a:gd name="connsiteY3" fmla="*/ 22578 h 304258"/>
                <a:gd name="connsiteX4" fmla="*/ 2449689 w 2508224"/>
                <a:gd name="connsiteY4" fmla="*/ 33867 h 304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224" h="304258">
                  <a:moveTo>
                    <a:pt x="0" y="0"/>
                  </a:moveTo>
                  <a:cubicBezTo>
                    <a:pt x="228600" y="88429"/>
                    <a:pt x="457200" y="176859"/>
                    <a:pt x="733778" y="225778"/>
                  </a:cubicBezTo>
                  <a:cubicBezTo>
                    <a:pt x="1010356" y="274697"/>
                    <a:pt x="1373482" y="327378"/>
                    <a:pt x="1659467" y="293511"/>
                  </a:cubicBezTo>
                  <a:cubicBezTo>
                    <a:pt x="1945452" y="259644"/>
                    <a:pt x="2317985" y="65852"/>
                    <a:pt x="2449689" y="22578"/>
                  </a:cubicBezTo>
                  <a:cubicBezTo>
                    <a:pt x="2581393" y="-20696"/>
                    <a:pt x="2449689" y="33867"/>
                    <a:pt x="2449689" y="33867"/>
                  </a:cubicBezTo>
                </a:path>
              </a:pathLst>
            </a:cu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4" name="Picture 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58429">
            <a:off x="5406955" y="3332974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84156">
            <a:off x="6399218" y="1427488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90136">
            <a:off x="4483643" y="2220981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Half Frame 36"/>
          <p:cNvSpPr/>
          <p:nvPr/>
        </p:nvSpPr>
        <p:spPr>
          <a:xfrm rot="18378447" flipV="1">
            <a:off x="6884688" y="2136109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52" name="Picture 5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8495">
            <a:off x="1654903" y="3586741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43817">
            <a:off x="3588969" y="2925249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5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0608">
            <a:off x="1940001" y="1839377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Half Frame 54"/>
          <p:cNvSpPr/>
          <p:nvPr/>
        </p:nvSpPr>
        <p:spPr>
          <a:xfrm rot="18378447" flipV="1">
            <a:off x="3636299" y="2606381"/>
            <a:ext cx="833758" cy="532290"/>
          </a:xfrm>
          <a:prstGeom prst="halfFrame">
            <a:avLst>
              <a:gd name="adj1" fmla="val 41171"/>
              <a:gd name="adj2" fmla="val 4019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57" name="Picture 5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23116">
            <a:off x="-1018029" y="2840635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5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34423">
            <a:off x="782729" y="2784503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5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512" y="1656929"/>
            <a:ext cx="3303723" cy="5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Multiply 59"/>
          <p:cNvSpPr/>
          <p:nvPr/>
        </p:nvSpPr>
        <p:spPr>
          <a:xfrm>
            <a:off x="1028831" y="2237868"/>
            <a:ext cx="875396" cy="865728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27" t="37017" r="30617" b="5309"/>
          <a:stretch/>
        </p:blipFill>
        <p:spPr>
          <a:xfrm rot="21403907" flipH="1">
            <a:off x="6981364" y="3092015"/>
            <a:ext cx="2116167" cy="1690532"/>
          </a:xfrm>
          <a:prstGeom prst="rect">
            <a:avLst/>
          </a:prstGeom>
        </p:spPr>
      </p:pic>
      <p:sp>
        <p:nvSpPr>
          <p:cNvPr id="21" name="Oval Callout 20"/>
          <p:cNvSpPr/>
          <p:nvPr/>
        </p:nvSpPr>
        <p:spPr>
          <a:xfrm>
            <a:off x="5472101" y="2441288"/>
            <a:ext cx="2448272" cy="1314238"/>
          </a:xfrm>
          <a:prstGeom prst="wedgeEllipseCallout">
            <a:avLst>
              <a:gd name="adj1" fmla="val 49560"/>
              <a:gd name="adj2" fmla="val 53928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80112" y="2699145"/>
            <a:ext cx="22695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Which one does not have 3 straight sides?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778346" y="2710003"/>
            <a:ext cx="18357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shape on the left is not a triangle!</a:t>
            </a:r>
          </a:p>
        </p:txBody>
      </p:sp>
      <p:sp>
        <p:nvSpPr>
          <p:cNvPr id="4" name="Down Arrow 3"/>
          <p:cNvSpPr/>
          <p:nvPr/>
        </p:nvSpPr>
        <p:spPr>
          <a:xfrm>
            <a:off x="1320209" y="811171"/>
            <a:ext cx="454916" cy="628887"/>
          </a:xfrm>
          <a:prstGeom prst="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64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0" grpId="0" animBg="1"/>
      <p:bldP spid="2" grpId="0" animBg="1"/>
      <p:bldP spid="37" grpId="0" animBg="1"/>
      <p:bldP spid="55" grpId="0" animBg="1"/>
      <p:bldP spid="60" grpId="0" animBg="1"/>
      <p:bldP spid="21" grpId="0" animBg="1"/>
      <p:bldP spid="21" grpId="1" animBg="1"/>
      <p:bldP spid="21" grpId="2" animBg="1"/>
      <p:bldP spid="22" grpId="0"/>
      <p:bldP spid="22" grpId="1"/>
      <p:bldP spid="51" grpId="0"/>
      <p:bldP spid="4" grpId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60" t="38738" r="38395" b="9145"/>
          <a:stretch/>
        </p:blipFill>
        <p:spPr>
          <a:xfrm flipH="1">
            <a:off x="971599" y="2088714"/>
            <a:ext cx="2386189" cy="2794874"/>
          </a:xfrm>
          <a:prstGeom prst="rect">
            <a:avLst/>
          </a:prstGeom>
        </p:spPr>
      </p:pic>
      <p:sp>
        <p:nvSpPr>
          <p:cNvPr id="15" name="Cloud Callout 14"/>
          <p:cNvSpPr/>
          <p:nvPr/>
        </p:nvSpPr>
        <p:spPr>
          <a:xfrm>
            <a:off x="3095836" y="1214648"/>
            <a:ext cx="2486879" cy="1679513"/>
          </a:xfrm>
          <a:prstGeom prst="cloudCallout">
            <a:avLst>
              <a:gd name="adj1" fmla="val -59112"/>
              <a:gd name="adj2" fmla="val 35651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67844" y="1644239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if the sides do not meet?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5681262" y="971550"/>
            <a:ext cx="2434038" cy="2743200"/>
            <a:chOff x="5681262" y="971550"/>
            <a:chExt cx="2434038" cy="2743200"/>
          </a:xfrm>
        </p:grpSpPr>
        <p:cxnSp>
          <p:nvCxnSpPr>
            <p:cNvPr id="6" name="Straight Connector 5"/>
            <p:cNvCxnSpPr/>
            <p:nvPr/>
          </p:nvCxnSpPr>
          <p:spPr>
            <a:xfrm flipH="1" flipV="1">
              <a:off x="6972300" y="971550"/>
              <a:ext cx="1143000" cy="2514601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Group 41"/>
            <p:cNvGrpSpPr/>
            <p:nvPr/>
          </p:nvGrpSpPr>
          <p:grpSpPr>
            <a:xfrm>
              <a:off x="5681262" y="971550"/>
              <a:ext cx="2205438" cy="2743200"/>
              <a:chOff x="5681262" y="971550"/>
              <a:chExt cx="2205438" cy="2743200"/>
            </a:xfrm>
          </p:grpSpPr>
          <p:cxnSp>
            <p:nvCxnSpPr>
              <p:cNvPr id="4" name="Straight Connector 3"/>
              <p:cNvCxnSpPr/>
              <p:nvPr/>
            </p:nvCxnSpPr>
            <p:spPr>
              <a:xfrm flipV="1">
                <a:off x="5681262" y="971550"/>
                <a:ext cx="1291038" cy="2514601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>
                <a:off x="5688318" y="3486151"/>
                <a:ext cx="2198382" cy="228599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4" name="Multiply 43"/>
          <p:cNvSpPr/>
          <p:nvPr/>
        </p:nvSpPr>
        <p:spPr>
          <a:xfrm>
            <a:off x="5169561" y="743617"/>
            <a:ext cx="3605477" cy="3988556"/>
          </a:xfrm>
          <a:prstGeom prst="mathMultiply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920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87574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All sides must meet or connect!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2481562" y="1959682"/>
            <a:ext cx="1694394" cy="27003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175955" y="1977684"/>
            <a:ext cx="2448272" cy="182166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2468346" y="4087902"/>
            <a:ext cx="4155882" cy="57208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Half Frame 17"/>
          <p:cNvSpPr/>
          <p:nvPr/>
        </p:nvSpPr>
        <p:spPr>
          <a:xfrm rot="13238728">
            <a:off x="4002897" y="1272720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2242563" y="4425956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Half Frame 20"/>
          <p:cNvSpPr/>
          <p:nvPr/>
        </p:nvSpPr>
        <p:spPr>
          <a:xfrm rot="13238728">
            <a:off x="1783341" y="4273365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6212015" y="3571831"/>
            <a:ext cx="824425" cy="80211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Multiply 22"/>
          <p:cNvSpPr/>
          <p:nvPr/>
        </p:nvSpPr>
        <p:spPr>
          <a:xfrm>
            <a:off x="6993764" y="3623356"/>
            <a:ext cx="720080" cy="787239"/>
          </a:xfrm>
          <a:prstGeom prst="mathMultiply">
            <a:avLst>
              <a:gd name="adj1" fmla="val 20385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4181374" y="1959682"/>
            <a:ext cx="2442853" cy="212822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6285974" y="3841249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Half Frame 26"/>
          <p:cNvSpPr/>
          <p:nvPr/>
        </p:nvSpPr>
        <p:spPr>
          <a:xfrm rot="13238728">
            <a:off x="7039473" y="3766356"/>
            <a:ext cx="356955" cy="485218"/>
          </a:xfrm>
          <a:prstGeom prst="halfFrame">
            <a:avLst>
              <a:gd name="adj1" fmla="val 31573"/>
              <a:gd name="adj2" fmla="val 2924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34" t="29642" r="37058" b="35179"/>
          <a:stretch/>
        </p:blipFill>
        <p:spPr>
          <a:xfrm>
            <a:off x="3718198" y="2887768"/>
            <a:ext cx="1285850" cy="1046489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3921722" y="1851670"/>
            <a:ext cx="508467" cy="46805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89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4 -0.10793 L 0.09531 0.03392 L -0.05087 0.09096 L 0.00034 -0.10793 Z " pathEditMode="relative" rAng="-742558" ptsTypes="FFFF">
                                      <p:cBhvr>
                                        <p:cTn id="10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8" y="84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 animBg="1"/>
      <p:bldP spid="20" grpId="0" animBg="1"/>
      <p:bldP spid="20" grpId="1" animBg="1"/>
      <p:bldP spid="21" grpId="0" animBg="1"/>
      <p:bldP spid="22" grpId="0" animBg="1"/>
      <p:bldP spid="22" grpId="1" animBg="1"/>
      <p:bldP spid="23" grpId="0" animBg="1"/>
      <p:bldP spid="23" grpId="1" animBg="1"/>
      <p:bldP spid="26" grpId="0" animBg="1"/>
      <p:bldP spid="26" grpId="1" animBg="1"/>
      <p:bldP spid="27" grpId="0" animBg="1"/>
      <p:bldP spid="16" grpId="0" animBg="1"/>
      <p:bldP spid="16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9121</TotalTime>
  <Words>712</Words>
  <Application>Microsoft Office PowerPoint</Application>
  <PresentationFormat>On-screen Show (16:9)</PresentationFormat>
  <Paragraphs>93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350</cp:revision>
  <dcterms:created xsi:type="dcterms:W3CDTF">2011-06-12T17:04:43Z</dcterms:created>
  <dcterms:modified xsi:type="dcterms:W3CDTF">2015-06-07T14:55:11Z</dcterms:modified>
</cp:coreProperties>
</file>